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65" r:id="rId5"/>
    <p:sldId id="1101" r:id="rId6"/>
    <p:sldId id="261" r:id="rId7"/>
    <p:sldId id="1104" r:id="rId8"/>
    <p:sldId id="1116" r:id="rId9"/>
    <p:sldId id="262" r:id="rId10"/>
    <p:sldId id="1103" r:id="rId11"/>
    <p:sldId id="1107" r:id="rId12"/>
    <p:sldId id="1115" r:id="rId13"/>
    <p:sldId id="1145" r:id="rId14"/>
    <p:sldId id="1146" r:id="rId15"/>
    <p:sldId id="263" r:id="rId16"/>
    <p:sldId id="1109" r:id="rId17"/>
    <p:sldId id="1125" r:id="rId18"/>
    <p:sldId id="1126" r:id="rId19"/>
    <p:sldId id="1127" r:id="rId20"/>
    <p:sldId id="1128" r:id="rId21"/>
    <p:sldId id="1110" r:id="rId22"/>
    <p:sldId id="1129" r:id="rId23"/>
    <p:sldId id="1130" r:id="rId24"/>
    <p:sldId id="1131" r:id="rId25"/>
    <p:sldId id="1132" r:id="rId26"/>
    <p:sldId id="1141" r:id="rId27"/>
    <p:sldId id="1111" r:id="rId28"/>
    <p:sldId id="1133" r:id="rId29"/>
    <p:sldId id="1134" r:id="rId30"/>
    <p:sldId id="1135" r:id="rId31"/>
    <p:sldId id="1136" r:id="rId32"/>
    <p:sldId id="1112" r:id="rId33"/>
    <p:sldId id="1137" r:id="rId34"/>
    <p:sldId id="1138" r:id="rId35"/>
    <p:sldId id="1113" r:id="rId36"/>
    <p:sldId id="1139" r:id="rId37"/>
    <p:sldId id="1140" r:id="rId38"/>
    <p:sldId id="1142" r:id="rId39"/>
    <p:sldId id="1143" r:id="rId40"/>
    <p:sldId id="1114" r:id="rId41"/>
    <p:sldId id="1144" r:id="rId42"/>
    <p:sldId id="110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896"/>
    <a:srgbClr val="5A7DA2"/>
    <a:srgbClr val="5E6F86"/>
    <a:srgbClr val="94B0CD"/>
    <a:srgbClr val="697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/>
    <p:restoredTop sz="94673"/>
  </p:normalViewPr>
  <p:slideViewPr>
    <p:cSldViewPr snapToGrid="0">
      <p:cViewPr>
        <p:scale>
          <a:sx n="120" d="100"/>
          <a:sy n="120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05C25-5EC2-4D60-A6F9-B1EEE6408522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C18C1-CE08-4BBB-8128-BAF526105D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C18C1-CE08-4BBB-8128-BAF526105D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A1AB9-66C7-465A-AD4F-6B192D6A4FB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BF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06" r="6706" b="30268"/>
          <a:stretch>
            <a:fillRect/>
          </a:stretch>
        </p:blipFill>
        <p:spPr>
          <a:xfrm>
            <a:off x="-876300" y="2780963"/>
            <a:ext cx="13068300" cy="40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9CD4-961B-4FE4-9E3C-F87B6D9701F3}" type="datetimeFigureOut">
              <a:rPr lang="zh-CN" altLang="en-US" smtClean="0"/>
              <a:t>2018/12/9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61750869-70AC-2D4C-8D0E-BD7558EB7D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687" y="853819"/>
            <a:ext cx="12143771" cy="1908795"/>
          </a:xfrm>
          <a:prstGeom prst="rect">
            <a:avLst/>
          </a:prstGeom>
          <a:solidFill>
            <a:srgbClr val="5A7DA2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27887" y="2083258"/>
            <a:ext cx="4560192" cy="46166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Engineer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1419848" y="853819"/>
            <a:ext cx="9397448" cy="1229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Stray Animal Rescue Center System</a:t>
            </a:r>
          </a:p>
          <a:p>
            <a:pPr algn="r"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C8EDA0-911C-3D4D-9B69-FDD05A938556}"/>
              </a:ext>
            </a:extLst>
          </p:cNvPr>
          <p:cNvSpPr txBox="1"/>
          <p:nvPr/>
        </p:nvSpPr>
        <p:spPr>
          <a:xfrm flipH="1">
            <a:off x="7640118" y="4095387"/>
            <a:ext cx="3940627" cy="156966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WaterPass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Yukun Yuan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001446639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Mingyu Liu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001498402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Mibin Zhu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001424937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723104" y="1863513"/>
            <a:ext cx="2844345" cy="1694991"/>
            <a:chOff x="8418136" y="4301685"/>
            <a:chExt cx="2844345" cy="1694991"/>
          </a:xfrm>
        </p:grpSpPr>
        <p:grpSp>
          <p:nvGrpSpPr>
            <p:cNvPr id="24" name="Shape 1416"/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27" name="Shape 1417"/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Shape 1418"/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29" name="Shape 1419"/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30" name="Shape 1420"/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Shape 1421"/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25" name="Shape 1422"/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In our system, we can create multiple networks as different cities, such as Boston or New York.</a:t>
              </a:r>
            </a:p>
          </p:txBody>
        </p:sp>
        <p:sp>
          <p:nvSpPr>
            <p:cNvPr id="26" name="Shape 1423"/>
            <p:cNvSpPr txBox="1"/>
            <p:nvPr/>
          </p:nvSpPr>
          <p:spPr>
            <a:xfrm>
              <a:off x="9015580" y="4791982"/>
              <a:ext cx="1597027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Network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49205" y="2159247"/>
            <a:ext cx="4445792" cy="3202135"/>
            <a:chOff x="3726996" y="2229578"/>
            <a:chExt cx="4445792" cy="3202135"/>
          </a:xfrm>
        </p:grpSpPr>
        <p:sp>
          <p:nvSpPr>
            <p:cNvPr id="33" name="Shape 1394"/>
            <p:cNvSpPr/>
            <p:nvPr/>
          </p:nvSpPr>
          <p:spPr>
            <a:xfrm>
              <a:off x="5183181" y="2229578"/>
              <a:ext cx="1533421" cy="11044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59999" y="0"/>
                  </a:lnTo>
                  <a:lnTo>
                    <a:pt x="6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3D3743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5225" tIns="457200" rIns="15225" bIns="914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4" name="Shape 1395"/>
            <p:cNvSpPr/>
            <p:nvPr/>
          </p:nvSpPr>
          <p:spPr>
            <a:xfrm>
              <a:off x="4697786" y="3334044"/>
              <a:ext cx="2504212" cy="69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23259" y="0"/>
                  </a:lnTo>
                  <a:lnTo>
                    <a:pt x="9674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97B0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093850" tIns="15225" rIns="1093850" bIns="914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5" name="Shape 1396"/>
            <p:cNvSpPr/>
            <p:nvPr/>
          </p:nvSpPr>
          <p:spPr>
            <a:xfrm>
              <a:off x="4212392" y="4033267"/>
              <a:ext cx="3475001" cy="69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6761" y="0"/>
                  </a:lnTo>
                  <a:lnTo>
                    <a:pt x="103238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512000" tIns="15225" rIns="1512000" bIns="914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6" name="Shape 1397"/>
            <p:cNvSpPr/>
            <p:nvPr/>
          </p:nvSpPr>
          <p:spPr>
            <a:xfrm>
              <a:off x="3726996" y="4732490"/>
              <a:ext cx="4445792" cy="69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3101" y="0"/>
                  </a:lnTo>
                  <a:lnTo>
                    <a:pt x="106898" y="0"/>
                  </a:lnTo>
                  <a:lnTo>
                    <a:pt x="119999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3D3743"/>
            </a:solidFill>
            <a:ln w="9525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930150" tIns="15225" rIns="1930150" bIns="914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7" name="Shape 1424"/>
            <p:cNvSpPr txBox="1"/>
            <p:nvPr/>
          </p:nvSpPr>
          <p:spPr>
            <a:xfrm>
              <a:off x="5476059" y="2908159"/>
              <a:ext cx="927574" cy="28392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lt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Network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-US" sz="1400" dirty="0">
                <a:solidFill>
                  <a:schemeClr val="lt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8" name="Shape 1425"/>
            <p:cNvSpPr txBox="1"/>
            <p:nvPr/>
          </p:nvSpPr>
          <p:spPr>
            <a:xfrm>
              <a:off x="5056160" y="3595248"/>
              <a:ext cx="1787462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lt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Enterprise Directory</a:t>
              </a:r>
            </a:p>
          </p:txBody>
        </p:sp>
        <p:sp>
          <p:nvSpPr>
            <p:cNvPr id="39" name="Shape 1426"/>
            <p:cNvSpPr txBox="1"/>
            <p:nvPr/>
          </p:nvSpPr>
          <p:spPr>
            <a:xfrm>
              <a:off x="5466916" y="4242103"/>
              <a:ext cx="965950" cy="26452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lt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Enterprise</a:t>
              </a:r>
            </a:p>
          </p:txBody>
        </p:sp>
        <p:sp>
          <p:nvSpPr>
            <p:cNvPr id="40" name="Shape 1427"/>
            <p:cNvSpPr txBox="1"/>
            <p:nvPr/>
          </p:nvSpPr>
          <p:spPr>
            <a:xfrm>
              <a:off x="5277184" y="4950075"/>
              <a:ext cx="1345414" cy="23368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lt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Organization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A5FBA078-A232-9E4D-8890-E8F973AEB0A0}"/>
              </a:ext>
            </a:extLst>
          </p:cNvPr>
          <p:cNvSpPr txBox="1"/>
          <p:nvPr/>
        </p:nvSpPr>
        <p:spPr>
          <a:xfrm>
            <a:off x="0" y="895159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2" name="直接连接符 3">
            <a:extLst>
              <a:ext uri="{FF2B5EF4-FFF2-40B4-BE49-F238E27FC236}">
                <a16:creationId xmlns:a16="http://schemas.microsoft.com/office/drawing/2014/main" id="{2304FF51-0218-9E44-A442-2D07B2894498}"/>
              </a:ext>
            </a:extLst>
          </p:cNvPr>
          <p:cNvCxnSpPr>
            <a:cxnSpLocks/>
          </p:cNvCxnSpPr>
          <p:nvPr/>
        </p:nvCxnSpPr>
        <p:spPr>
          <a:xfrm>
            <a:off x="0" y="1525830"/>
            <a:ext cx="168691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DF1CDF0-8D91-4B40-AE6B-76D2C9407327}"/>
              </a:ext>
            </a:extLst>
          </p:cNvPr>
          <p:cNvGrpSpPr/>
          <p:nvPr/>
        </p:nvGrpSpPr>
        <p:grpSpPr>
          <a:xfrm>
            <a:off x="696888" y="3977428"/>
            <a:ext cx="2844345" cy="1694991"/>
            <a:chOff x="8418136" y="4301685"/>
            <a:chExt cx="2844345" cy="1694991"/>
          </a:xfrm>
        </p:grpSpPr>
        <p:grpSp>
          <p:nvGrpSpPr>
            <p:cNvPr id="47" name="Shape 1416">
              <a:extLst>
                <a:ext uri="{FF2B5EF4-FFF2-40B4-BE49-F238E27FC236}">
                  <a16:creationId xmlns:a16="http://schemas.microsoft.com/office/drawing/2014/main" id="{052C0A64-19C2-4D4D-B44F-D05AD3BF501E}"/>
                </a:ext>
              </a:extLst>
            </p:cNvPr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50" name="Shape 1417">
                <a:extLst>
                  <a:ext uri="{FF2B5EF4-FFF2-40B4-BE49-F238E27FC236}">
                    <a16:creationId xmlns:a16="http://schemas.microsoft.com/office/drawing/2014/main" id="{CC7FEBFD-39B0-BA4A-BE4C-BE3996A05833}"/>
                  </a:ext>
                </a:extLst>
              </p:cNvPr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Shape 1418">
                <a:extLst>
                  <a:ext uri="{FF2B5EF4-FFF2-40B4-BE49-F238E27FC236}">
                    <a16:creationId xmlns:a16="http://schemas.microsoft.com/office/drawing/2014/main" id="{6DDB2242-FCF3-C041-B903-CF3394E5546A}"/>
                  </a:ext>
                </a:extLst>
              </p:cNvPr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52" name="Shape 1419">
                <a:extLst>
                  <a:ext uri="{FF2B5EF4-FFF2-40B4-BE49-F238E27FC236}">
                    <a16:creationId xmlns:a16="http://schemas.microsoft.com/office/drawing/2014/main" id="{9891498E-538B-D14C-A586-3857A291CC8B}"/>
                  </a:ext>
                </a:extLst>
              </p:cNvPr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53" name="Shape 1420">
                <a:extLst>
                  <a:ext uri="{FF2B5EF4-FFF2-40B4-BE49-F238E27FC236}">
                    <a16:creationId xmlns:a16="http://schemas.microsoft.com/office/drawing/2014/main" id="{2D698C60-BED9-3D42-B695-8C56DCD41B39}"/>
                  </a:ext>
                </a:extLst>
              </p:cNvPr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" name="Shape 1421">
                <a:extLst>
                  <a:ext uri="{FF2B5EF4-FFF2-40B4-BE49-F238E27FC236}">
                    <a16:creationId xmlns:a16="http://schemas.microsoft.com/office/drawing/2014/main" id="{C138C8C0-3BC3-2148-BF5B-D2C721E18CA1}"/>
                  </a:ext>
                </a:extLst>
              </p:cNvPr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48" name="Shape 1422">
              <a:extLst>
                <a:ext uri="{FF2B5EF4-FFF2-40B4-BE49-F238E27FC236}">
                  <a16:creationId xmlns:a16="http://schemas.microsoft.com/office/drawing/2014/main" id="{A9250A9A-4BFD-0345-AFD3-9B7CF1A93AD0}"/>
                </a:ext>
              </a:extLst>
            </p:cNvPr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For each Network area, there exist three enterprises directory, which is Rescue Center, Pet Hospital, Adopter Center.</a:t>
              </a:r>
            </a:p>
          </p:txBody>
        </p:sp>
        <p:sp>
          <p:nvSpPr>
            <p:cNvPr id="49" name="Shape 1423">
              <a:extLst>
                <a:ext uri="{FF2B5EF4-FFF2-40B4-BE49-F238E27FC236}">
                  <a16:creationId xmlns:a16="http://schemas.microsoft.com/office/drawing/2014/main" id="{A69E2471-D622-7746-A6D7-2B38DCFA62C5}"/>
                </a:ext>
              </a:extLst>
            </p:cNvPr>
            <p:cNvSpPr txBox="1"/>
            <p:nvPr/>
          </p:nvSpPr>
          <p:spPr>
            <a:xfrm>
              <a:off x="8836696" y="4921510"/>
              <a:ext cx="1938117" cy="2590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Enterprise Directory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16BB1AA-734B-034A-9162-49E9A4198D5D}"/>
              </a:ext>
            </a:extLst>
          </p:cNvPr>
          <p:cNvGrpSpPr/>
          <p:nvPr/>
        </p:nvGrpSpPr>
        <p:grpSpPr>
          <a:xfrm>
            <a:off x="8376752" y="1734009"/>
            <a:ext cx="2844345" cy="1694991"/>
            <a:chOff x="8418136" y="4301685"/>
            <a:chExt cx="2844345" cy="1694991"/>
          </a:xfrm>
        </p:grpSpPr>
        <p:grpSp>
          <p:nvGrpSpPr>
            <p:cNvPr id="56" name="Shape 1416">
              <a:extLst>
                <a:ext uri="{FF2B5EF4-FFF2-40B4-BE49-F238E27FC236}">
                  <a16:creationId xmlns:a16="http://schemas.microsoft.com/office/drawing/2014/main" id="{D0E15964-F68F-CD4B-8486-2AD75FD83AC4}"/>
                </a:ext>
              </a:extLst>
            </p:cNvPr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59" name="Shape 1417">
                <a:extLst>
                  <a:ext uri="{FF2B5EF4-FFF2-40B4-BE49-F238E27FC236}">
                    <a16:creationId xmlns:a16="http://schemas.microsoft.com/office/drawing/2014/main" id="{FFC11C53-5713-A84D-A30A-EBEDB0212CFB}"/>
                  </a:ext>
                </a:extLst>
              </p:cNvPr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Shape 1418">
                <a:extLst>
                  <a:ext uri="{FF2B5EF4-FFF2-40B4-BE49-F238E27FC236}">
                    <a16:creationId xmlns:a16="http://schemas.microsoft.com/office/drawing/2014/main" id="{97BBE2A9-6F91-B343-B4CD-500F66F3A6F0}"/>
                  </a:ext>
                </a:extLst>
              </p:cNvPr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61" name="Shape 1419">
                <a:extLst>
                  <a:ext uri="{FF2B5EF4-FFF2-40B4-BE49-F238E27FC236}">
                    <a16:creationId xmlns:a16="http://schemas.microsoft.com/office/drawing/2014/main" id="{2E6DE80B-39A9-9846-8959-0B393800AB01}"/>
                  </a:ext>
                </a:extLst>
              </p:cNvPr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62" name="Shape 1420">
                <a:extLst>
                  <a:ext uri="{FF2B5EF4-FFF2-40B4-BE49-F238E27FC236}">
                    <a16:creationId xmlns:a16="http://schemas.microsoft.com/office/drawing/2014/main" id="{943A9A5D-0666-3E40-84CF-9F33E99D93F7}"/>
                  </a:ext>
                </a:extLst>
              </p:cNvPr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Shape 1421">
                <a:extLst>
                  <a:ext uri="{FF2B5EF4-FFF2-40B4-BE49-F238E27FC236}">
                    <a16:creationId xmlns:a16="http://schemas.microsoft.com/office/drawing/2014/main" id="{51F9126D-4B4B-814E-B1B4-355D9A599186}"/>
                  </a:ext>
                </a:extLst>
              </p:cNvPr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57" name="Shape 1422">
              <a:extLst>
                <a:ext uri="{FF2B5EF4-FFF2-40B4-BE49-F238E27FC236}">
                  <a16:creationId xmlns:a16="http://schemas.microsoft.com/office/drawing/2014/main" id="{58F309DB-4F16-4C45-83EB-24D2CCE70B83}"/>
                </a:ext>
              </a:extLst>
            </p:cNvPr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Under each Enterprise Directory, we can create multiple enterprises in each particular type.</a:t>
              </a:r>
            </a:p>
          </p:txBody>
        </p:sp>
        <p:sp>
          <p:nvSpPr>
            <p:cNvPr id="58" name="Shape 1423">
              <a:extLst>
                <a:ext uri="{FF2B5EF4-FFF2-40B4-BE49-F238E27FC236}">
                  <a16:creationId xmlns:a16="http://schemas.microsoft.com/office/drawing/2014/main" id="{8C317EC5-7C5D-8341-A60B-737877D3AB47}"/>
                </a:ext>
              </a:extLst>
            </p:cNvPr>
            <p:cNvSpPr txBox="1"/>
            <p:nvPr/>
          </p:nvSpPr>
          <p:spPr>
            <a:xfrm>
              <a:off x="8836696" y="4921510"/>
              <a:ext cx="1938117" cy="2590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Enterprise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AD3AC32-FD1F-4C4A-8384-1B837F3565BE}"/>
              </a:ext>
            </a:extLst>
          </p:cNvPr>
          <p:cNvGrpSpPr/>
          <p:nvPr/>
        </p:nvGrpSpPr>
        <p:grpSpPr>
          <a:xfrm>
            <a:off x="8402969" y="4008814"/>
            <a:ext cx="2844345" cy="1694991"/>
            <a:chOff x="8418136" y="4301685"/>
            <a:chExt cx="2844345" cy="1694991"/>
          </a:xfrm>
        </p:grpSpPr>
        <p:grpSp>
          <p:nvGrpSpPr>
            <p:cNvPr id="65" name="Shape 1416">
              <a:extLst>
                <a:ext uri="{FF2B5EF4-FFF2-40B4-BE49-F238E27FC236}">
                  <a16:creationId xmlns:a16="http://schemas.microsoft.com/office/drawing/2014/main" id="{B240E94C-AAC5-A14A-AA59-73F08E7BA442}"/>
                </a:ext>
              </a:extLst>
            </p:cNvPr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68" name="Shape 1417">
                <a:extLst>
                  <a:ext uri="{FF2B5EF4-FFF2-40B4-BE49-F238E27FC236}">
                    <a16:creationId xmlns:a16="http://schemas.microsoft.com/office/drawing/2014/main" id="{DBD98067-5600-704E-82D6-EE4A3C187819}"/>
                  </a:ext>
                </a:extLst>
              </p:cNvPr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" name="Shape 1418">
                <a:extLst>
                  <a:ext uri="{FF2B5EF4-FFF2-40B4-BE49-F238E27FC236}">
                    <a16:creationId xmlns:a16="http://schemas.microsoft.com/office/drawing/2014/main" id="{D407BCEB-3F72-E84B-ABF6-F74F08FA5126}"/>
                  </a:ext>
                </a:extLst>
              </p:cNvPr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70" name="Shape 1419">
                <a:extLst>
                  <a:ext uri="{FF2B5EF4-FFF2-40B4-BE49-F238E27FC236}">
                    <a16:creationId xmlns:a16="http://schemas.microsoft.com/office/drawing/2014/main" id="{3B38A3CB-2787-E147-A5E0-3E19C5B1F263}"/>
                  </a:ext>
                </a:extLst>
              </p:cNvPr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71" name="Shape 1420">
                <a:extLst>
                  <a:ext uri="{FF2B5EF4-FFF2-40B4-BE49-F238E27FC236}">
                    <a16:creationId xmlns:a16="http://schemas.microsoft.com/office/drawing/2014/main" id="{F1A13172-C12A-D041-9524-44605EEAAD71}"/>
                  </a:ext>
                </a:extLst>
              </p:cNvPr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" name="Shape 1421">
                <a:extLst>
                  <a:ext uri="{FF2B5EF4-FFF2-40B4-BE49-F238E27FC236}">
                    <a16:creationId xmlns:a16="http://schemas.microsoft.com/office/drawing/2014/main" id="{F5686E27-D4EA-FD49-9F7E-DAF365720A9F}"/>
                  </a:ext>
                </a:extLst>
              </p:cNvPr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66" name="Shape 1422">
              <a:extLst>
                <a:ext uri="{FF2B5EF4-FFF2-40B4-BE49-F238E27FC236}">
                  <a16:creationId xmlns:a16="http://schemas.microsoft.com/office/drawing/2014/main" id="{CBA3E86F-3900-1344-8DF7-4BD68DC52ED6}"/>
                </a:ext>
              </a:extLst>
            </p:cNvPr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In each enterprise, there exist two roles, the manager role and the employee role, for each role, they will have their own responsibility range.</a:t>
              </a:r>
            </a:p>
          </p:txBody>
        </p:sp>
        <p:sp>
          <p:nvSpPr>
            <p:cNvPr id="67" name="Shape 1423">
              <a:extLst>
                <a:ext uri="{FF2B5EF4-FFF2-40B4-BE49-F238E27FC236}">
                  <a16:creationId xmlns:a16="http://schemas.microsoft.com/office/drawing/2014/main" id="{A25F1A11-6E79-5047-99FB-35D99DFBE0F8}"/>
                </a:ext>
              </a:extLst>
            </p:cNvPr>
            <p:cNvSpPr txBox="1"/>
            <p:nvPr/>
          </p:nvSpPr>
          <p:spPr>
            <a:xfrm>
              <a:off x="8836696" y="4921510"/>
              <a:ext cx="1938117" cy="2590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Organization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C0E57E9-DDC2-4A4E-AB52-D1CC8971C54B}"/>
              </a:ext>
            </a:extLst>
          </p:cNvPr>
          <p:cNvGrpSpPr/>
          <p:nvPr/>
        </p:nvGrpSpPr>
        <p:grpSpPr>
          <a:xfrm>
            <a:off x="4753925" y="998918"/>
            <a:ext cx="2582706" cy="1343280"/>
            <a:chOff x="8418136" y="4301685"/>
            <a:chExt cx="2844345" cy="1694991"/>
          </a:xfrm>
        </p:grpSpPr>
        <p:grpSp>
          <p:nvGrpSpPr>
            <p:cNvPr id="75" name="Shape 1416">
              <a:extLst>
                <a:ext uri="{FF2B5EF4-FFF2-40B4-BE49-F238E27FC236}">
                  <a16:creationId xmlns:a16="http://schemas.microsoft.com/office/drawing/2014/main" id="{E97D3B3F-DBF8-1A4D-A352-928AA8C96A98}"/>
                </a:ext>
              </a:extLst>
            </p:cNvPr>
            <p:cNvGrpSpPr/>
            <p:nvPr/>
          </p:nvGrpSpPr>
          <p:grpSpPr>
            <a:xfrm>
              <a:off x="9538946" y="4301685"/>
              <a:ext cx="521288" cy="488710"/>
              <a:chOff x="8168414" y="12118985"/>
              <a:chExt cx="609403" cy="571317"/>
            </a:xfrm>
          </p:grpSpPr>
          <p:cxnSp>
            <p:nvCxnSpPr>
              <p:cNvPr id="78" name="Shape 1417">
                <a:extLst>
                  <a:ext uri="{FF2B5EF4-FFF2-40B4-BE49-F238E27FC236}">
                    <a16:creationId xmlns:a16="http://schemas.microsoft.com/office/drawing/2014/main" id="{9EC8F580-C2ED-F44B-A08F-C0C9194436ED}"/>
                  </a:ext>
                </a:extLst>
              </p:cNvPr>
              <p:cNvCxnSpPr/>
              <p:nvPr/>
            </p:nvCxnSpPr>
            <p:spPr>
              <a:xfrm>
                <a:off x="8511204" y="12414900"/>
                <a:ext cx="49806" cy="49806"/>
              </a:xfrm>
              <a:prstGeom prst="straightConnector1">
                <a:avLst/>
              </a:prstGeom>
              <a:noFill/>
              <a:ln w="34275" cap="flat" cmpd="sng">
                <a:solidFill>
                  <a:srgbClr val="609E7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" name="Shape 1418">
                <a:extLst>
                  <a:ext uri="{FF2B5EF4-FFF2-40B4-BE49-F238E27FC236}">
                    <a16:creationId xmlns:a16="http://schemas.microsoft.com/office/drawing/2014/main" id="{1980CDC9-08C8-794C-A230-ADB76964F559}"/>
                  </a:ext>
                </a:extLst>
              </p:cNvPr>
              <p:cNvSpPr/>
              <p:nvPr/>
            </p:nvSpPr>
            <p:spPr>
              <a:xfrm>
                <a:off x="8528785" y="12435407"/>
                <a:ext cx="249033" cy="25489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8272"/>
                    </a:moveTo>
                    <a:lnTo>
                      <a:pt x="28877" y="0"/>
                    </a:lnTo>
                    <a:lnTo>
                      <a:pt x="119679" y="91413"/>
                    </a:lnTo>
                    <a:lnTo>
                      <a:pt x="91122" y="119685"/>
                    </a:lnTo>
                    <a:lnTo>
                      <a:pt x="0" y="28272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80" name="Shape 1419">
                <a:extLst>
                  <a:ext uri="{FF2B5EF4-FFF2-40B4-BE49-F238E27FC236}">
                    <a16:creationId xmlns:a16="http://schemas.microsoft.com/office/drawing/2014/main" id="{266DF085-1C82-BF4A-8446-E1D9F5770EAB}"/>
                  </a:ext>
                </a:extLst>
              </p:cNvPr>
              <p:cNvSpPr/>
              <p:nvPr/>
            </p:nvSpPr>
            <p:spPr>
              <a:xfrm>
                <a:off x="8206503" y="12118985"/>
                <a:ext cx="123052" cy="120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45" y="119333"/>
                    </a:moveTo>
                    <a:lnTo>
                      <a:pt x="119358" y="59333"/>
                    </a:lnTo>
                    <a:lnTo>
                      <a:pt x="23743" y="0"/>
                    </a:lnTo>
                    <a:lnTo>
                      <a:pt x="0" y="19333"/>
                    </a:lnTo>
                    <a:lnTo>
                      <a:pt x="62245" y="119333"/>
                    </a:ln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  <p:cxnSp>
            <p:nvCxnSpPr>
              <p:cNvPr id="81" name="Shape 1420">
                <a:extLst>
                  <a:ext uri="{FF2B5EF4-FFF2-40B4-BE49-F238E27FC236}">
                    <a16:creationId xmlns:a16="http://schemas.microsoft.com/office/drawing/2014/main" id="{53097F0E-01C2-CE48-BF35-F8313501E42D}"/>
                  </a:ext>
                </a:extLst>
              </p:cNvPr>
              <p:cNvCxnSpPr/>
              <p:nvPr/>
            </p:nvCxnSpPr>
            <p:spPr>
              <a:xfrm rot="10800000">
                <a:off x="8300258" y="12203951"/>
                <a:ext cx="134771" cy="134771"/>
              </a:xfrm>
              <a:prstGeom prst="straightConnector1">
                <a:avLst/>
              </a:pr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" name="Shape 1421">
                <a:extLst>
                  <a:ext uri="{FF2B5EF4-FFF2-40B4-BE49-F238E27FC236}">
                    <a16:creationId xmlns:a16="http://schemas.microsoft.com/office/drawing/2014/main" id="{2C0C917E-DB6F-9B41-A1C7-F4F5DE9BBCFB}"/>
                  </a:ext>
                </a:extLst>
              </p:cNvPr>
              <p:cNvSpPr/>
              <p:nvPr/>
            </p:nvSpPr>
            <p:spPr>
              <a:xfrm>
                <a:off x="8168414" y="12118986"/>
                <a:ext cx="562524" cy="5595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57" y="17914"/>
                    </a:moveTo>
                    <a:lnTo>
                      <a:pt x="119857" y="17914"/>
                    </a:lnTo>
                    <a:cubicBezTo>
                      <a:pt x="102816" y="26445"/>
                      <a:pt x="102816" y="26445"/>
                      <a:pt x="102816" y="26445"/>
                    </a:cubicBezTo>
                    <a:cubicBezTo>
                      <a:pt x="94295" y="16919"/>
                      <a:pt x="94295" y="16919"/>
                      <a:pt x="94295" y="16919"/>
                    </a:cubicBezTo>
                    <a:cubicBezTo>
                      <a:pt x="101822" y="0"/>
                      <a:pt x="101822" y="0"/>
                      <a:pt x="101822" y="0"/>
                    </a:cubicBezTo>
                    <a:lnTo>
                      <a:pt x="101822" y="0"/>
                    </a:lnTo>
                    <a:cubicBezTo>
                      <a:pt x="80520" y="0"/>
                      <a:pt x="75266" y="10521"/>
                      <a:pt x="75266" y="21184"/>
                    </a:cubicBezTo>
                    <a:cubicBezTo>
                      <a:pt x="75266" y="29715"/>
                      <a:pt x="75266" y="29715"/>
                      <a:pt x="75266" y="29715"/>
                    </a:cubicBezTo>
                    <a:cubicBezTo>
                      <a:pt x="3266" y="102938"/>
                      <a:pt x="3266" y="102938"/>
                      <a:pt x="3266" y="102938"/>
                    </a:cubicBezTo>
                    <a:cubicBezTo>
                      <a:pt x="0" y="115592"/>
                      <a:pt x="0" y="115592"/>
                      <a:pt x="0" y="115592"/>
                    </a:cubicBezTo>
                    <a:cubicBezTo>
                      <a:pt x="4260" y="119857"/>
                      <a:pt x="4260" y="119857"/>
                      <a:pt x="4260" y="119857"/>
                    </a:cubicBezTo>
                    <a:cubicBezTo>
                      <a:pt x="17041" y="116729"/>
                      <a:pt x="17041" y="116729"/>
                      <a:pt x="17041" y="116729"/>
                    </a:cubicBezTo>
                    <a:cubicBezTo>
                      <a:pt x="90177" y="44502"/>
                      <a:pt x="90177" y="44502"/>
                      <a:pt x="90177" y="44502"/>
                    </a:cubicBezTo>
                    <a:cubicBezTo>
                      <a:pt x="98556" y="44502"/>
                      <a:pt x="98556" y="44502"/>
                      <a:pt x="98556" y="44502"/>
                    </a:cubicBezTo>
                    <a:cubicBezTo>
                      <a:pt x="109207" y="44502"/>
                      <a:pt x="119857" y="39241"/>
                      <a:pt x="119857" y="17914"/>
                    </a:cubicBezTo>
                  </a:path>
                </a:pathLst>
              </a:custGeom>
              <a:noFill/>
              <a:ln w="34275" cap="flat" cmpd="sng">
                <a:solidFill>
                  <a:srgbClr val="3D37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sp>
          <p:nvSpPr>
            <p:cNvPr id="76" name="Shape 1422">
              <a:extLst>
                <a:ext uri="{FF2B5EF4-FFF2-40B4-BE49-F238E27FC236}">
                  <a16:creationId xmlns:a16="http://schemas.microsoft.com/office/drawing/2014/main" id="{C9E0B218-D4EF-4B46-A4FE-D3B83B26F4A6}"/>
                </a:ext>
              </a:extLst>
            </p:cNvPr>
            <p:cNvSpPr txBox="1"/>
            <p:nvPr/>
          </p:nvSpPr>
          <p:spPr>
            <a:xfrm>
              <a:off x="8418136" y="5131695"/>
              <a:ext cx="2844345" cy="86498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25000"/>
              </a:pPr>
              <a:endParaRPr lang="en-US" sz="1200" dirty="0">
                <a:solidFill>
                  <a:schemeClr val="dk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77" name="Shape 1423">
              <a:extLst>
                <a:ext uri="{FF2B5EF4-FFF2-40B4-BE49-F238E27FC236}">
                  <a16:creationId xmlns:a16="http://schemas.microsoft.com/office/drawing/2014/main" id="{304235E4-F21A-7143-BC88-0E29F4C46040}"/>
                </a:ext>
              </a:extLst>
            </p:cNvPr>
            <p:cNvSpPr txBox="1"/>
            <p:nvPr/>
          </p:nvSpPr>
          <p:spPr>
            <a:xfrm>
              <a:off x="9015580" y="4791982"/>
              <a:ext cx="1597027" cy="258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>
                  <a:solidFill>
                    <a:schemeClr val="dk2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Montserrat" panose="02000505000000020004"/>
                  <a:sym typeface="Montserrat" panose="02000505000000020004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BAC04F0C-134D-864B-9EE4-FEBBDAE78F40}"/>
              </a:ext>
            </a:extLst>
          </p:cNvPr>
          <p:cNvSpPr txBox="1"/>
          <p:nvPr/>
        </p:nvSpPr>
        <p:spPr>
          <a:xfrm>
            <a:off x="0" y="895159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9" name="直接连接符 3">
            <a:extLst>
              <a:ext uri="{FF2B5EF4-FFF2-40B4-BE49-F238E27FC236}">
                <a16:creationId xmlns:a16="http://schemas.microsoft.com/office/drawing/2014/main" id="{9C6A013B-9EE5-AA4E-B497-8CB7DA56A3B4}"/>
              </a:ext>
            </a:extLst>
          </p:cNvPr>
          <p:cNvCxnSpPr>
            <a:cxnSpLocks/>
          </p:cNvCxnSpPr>
          <p:nvPr/>
        </p:nvCxnSpPr>
        <p:spPr>
          <a:xfrm>
            <a:off x="0" y="1525830"/>
            <a:ext cx="168691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文字&#10;&#10;&#10;&#10;自动生成的说明">
            <a:extLst>
              <a:ext uri="{FF2B5EF4-FFF2-40B4-BE49-F238E27FC236}">
                <a16:creationId xmlns:a16="http://schemas.microsoft.com/office/drawing/2014/main" id="{25E05A6E-53B0-A04A-A9A6-A1712202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52" y="0"/>
            <a:ext cx="777447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07598E-6CC6-7342-8575-DD73FBE5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D6FEC031-0DF1-AB4B-B988-24378806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pic>
        <p:nvPicPr>
          <p:cNvPr id="5" name="图片 4" descr="图片包含 文字&#10;&#10;&#10;&#10;自动生成的说明">
            <a:extLst>
              <a:ext uri="{FF2B5EF4-FFF2-40B4-BE49-F238E27FC236}">
                <a16:creationId xmlns:a16="http://schemas.microsoft.com/office/drawing/2014/main" id="{B3CE5B2B-1F81-904C-A539-D42AF6616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" y="218587"/>
            <a:ext cx="3006947" cy="6237383"/>
          </a:xfrm>
          <a:prstGeom prst="rect">
            <a:avLst/>
          </a:prstGeom>
        </p:spPr>
      </p:pic>
      <p:pic>
        <p:nvPicPr>
          <p:cNvPr id="7" name="图片 6" descr="图片包含 屏幕截图&#10;&#10;&#10;&#10;自动生成的说明">
            <a:extLst>
              <a:ext uri="{FF2B5EF4-FFF2-40B4-BE49-F238E27FC236}">
                <a16:creationId xmlns:a16="http://schemas.microsoft.com/office/drawing/2014/main" id="{FBE02C67-09EA-BC4A-9F35-CE3376196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68" y="218587"/>
            <a:ext cx="3404063" cy="6237384"/>
          </a:xfrm>
          <a:prstGeom prst="rect">
            <a:avLst/>
          </a:prstGeom>
        </p:spPr>
      </p:pic>
      <p:pic>
        <p:nvPicPr>
          <p:cNvPr id="9" name="图片 8" descr="图片包含 屏幕截图&#10;&#10;&#10;&#10;自动生成的说明">
            <a:extLst>
              <a:ext uri="{FF2B5EF4-FFF2-40B4-BE49-F238E27FC236}">
                <a16:creationId xmlns:a16="http://schemas.microsoft.com/office/drawing/2014/main" id="{2D2DE345-0C60-D547-89A3-E69C7A9B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57" y="1770977"/>
            <a:ext cx="3419245" cy="31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3">
            <a:extLst>
              <a:ext uri="{FF2B5EF4-FFF2-40B4-BE49-F238E27FC236}">
                <a16:creationId xmlns:a16="http://schemas.microsoft.com/office/drawing/2014/main" id="{3545F6A7-44B9-1443-94D5-146C92AF07B4}"/>
              </a:ext>
            </a:extLst>
          </p:cNvPr>
          <p:cNvCxnSpPr>
            <a:cxnSpLocks/>
          </p:cNvCxnSpPr>
          <p:nvPr/>
        </p:nvCxnSpPr>
        <p:spPr>
          <a:xfrm>
            <a:off x="0" y="1329211"/>
            <a:ext cx="1686910" cy="0"/>
          </a:xfrm>
          <a:prstGeom prst="line">
            <a:avLst/>
          </a:prstGeom>
          <a:ln w="38100">
            <a:solidFill>
              <a:srgbClr val="65A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5CB871D-FF4F-9948-B3AE-A205370B3765}"/>
              </a:ext>
            </a:extLst>
          </p:cNvPr>
          <p:cNvSpPr txBox="1"/>
          <p:nvPr/>
        </p:nvSpPr>
        <p:spPr>
          <a:xfrm>
            <a:off x="0" y="744436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B8243C-0100-BA4B-8596-0C47FC3D6C26}"/>
              </a:ext>
            </a:extLst>
          </p:cNvPr>
          <p:cNvSpPr/>
          <p:nvPr/>
        </p:nvSpPr>
        <p:spPr>
          <a:xfrm>
            <a:off x="727835" y="1729320"/>
            <a:ext cx="356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Software Development Life Cycle</a:t>
            </a:r>
            <a:r>
              <a:rPr lang="zh-CN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Picture 1" descr="Desktop/Screen%20Shot%202018-12-09%20at%2018.19.27.png">
            <a:extLst>
              <a:ext uri="{FF2B5EF4-FFF2-40B4-BE49-F238E27FC236}">
                <a16:creationId xmlns:a16="http://schemas.microsoft.com/office/drawing/2014/main" id="{CB897A2F-8126-3F43-A1CF-10143CD7D5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35" y="2498760"/>
            <a:ext cx="3562194" cy="34781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06A66E-864E-904C-9EAC-0F01AE09D284}"/>
              </a:ext>
            </a:extLst>
          </p:cNvPr>
          <p:cNvSpPr/>
          <p:nvPr/>
        </p:nvSpPr>
        <p:spPr>
          <a:xfrm>
            <a:off x="7055770" y="172932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Waterfall Model</a:t>
            </a:r>
            <a:r>
              <a:rPr lang="zh-CN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2D4F8B-0A51-6349-9C7B-2D449BF839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95502" y="2498760"/>
            <a:ext cx="6009196" cy="33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5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FE8F3C6-42CC-FE49-A94F-4BAD26CC8567}"/>
              </a:ext>
            </a:extLst>
          </p:cNvPr>
          <p:cNvSpPr txBox="1"/>
          <p:nvPr/>
        </p:nvSpPr>
        <p:spPr>
          <a:xfrm>
            <a:off x="0" y="744436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0" name="直接连接符 3">
            <a:extLst>
              <a:ext uri="{FF2B5EF4-FFF2-40B4-BE49-F238E27FC236}">
                <a16:creationId xmlns:a16="http://schemas.microsoft.com/office/drawing/2014/main" id="{1A7966AD-C228-5A46-87D3-DF24D43655F7}"/>
              </a:ext>
            </a:extLst>
          </p:cNvPr>
          <p:cNvCxnSpPr>
            <a:cxnSpLocks/>
          </p:cNvCxnSpPr>
          <p:nvPr/>
        </p:nvCxnSpPr>
        <p:spPr>
          <a:xfrm>
            <a:off x="0" y="1329211"/>
            <a:ext cx="1686910" cy="0"/>
          </a:xfrm>
          <a:prstGeom prst="line">
            <a:avLst/>
          </a:prstGeom>
          <a:ln w="38100">
            <a:solidFill>
              <a:srgbClr val="65A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文字, 地图&#10;&#10;&#10;&#10;自动生成的说明">
            <a:extLst>
              <a:ext uri="{FF2B5EF4-FFF2-40B4-BE49-F238E27FC236}">
                <a16:creationId xmlns:a16="http://schemas.microsoft.com/office/drawing/2014/main" id="{5A96C532-A80B-E847-8969-762895A11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46" y="2177311"/>
            <a:ext cx="8962508" cy="34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9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ACB8F692-C32F-734E-9A80-7D61C644F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723862"/>
            <a:ext cx="12191999" cy="2185284"/>
          </a:xfrm>
          <a:prstGeom prst="rect">
            <a:avLst/>
          </a:prstGeom>
          <a:solidFill>
            <a:srgbClr val="5A7DA2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1578242"/>
            <a:ext cx="12191999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Cases &amp; Screenshots</a:t>
            </a:r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D10C4AD7-EE0E-6C48-AE12-D448DC16F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249" y="753062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8121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096000" y="1595030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" y="362578"/>
            <a:ext cx="4869483" cy="61680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6020166" y="890286"/>
            <a:ext cx="1708691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Network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03FAB9-098D-F340-B2A5-53CFEB5B0659}"/>
              </a:ext>
            </a:extLst>
          </p:cNvPr>
          <p:cNvSpPr/>
          <p:nvPr/>
        </p:nvSpPr>
        <p:spPr>
          <a:xfrm>
            <a:off x="6096000" y="2069704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52">
            <a:extLst>
              <a:ext uri="{FF2B5EF4-FFF2-40B4-BE49-F238E27FC236}">
                <a16:creationId xmlns:a16="http://schemas.microsoft.com/office/drawing/2014/main" id="{866AA43A-0A61-DD49-9821-6E8F5EE9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1987401"/>
            <a:ext cx="4164217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Login as an default admin role;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A152845-6C7E-5543-B1A4-96F5DB6AAA5A}"/>
              </a:ext>
            </a:extLst>
          </p:cNvPr>
          <p:cNvSpPr/>
          <p:nvPr/>
        </p:nvSpPr>
        <p:spPr>
          <a:xfrm>
            <a:off x="6096000" y="2643599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52">
            <a:extLst>
              <a:ext uri="{FF2B5EF4-FFF2-40B4-BE49-F238E27FC236}">
                <a16:creationId xmlns:a16="http://schemas.microsoft.com/office/drawing/2014/main" id="{4D71B849-7A8F-724B-A37B-A46E77949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2561296"/>
            <a:ext cx="4164217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Create each network locations;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68BBF-4107-0448-9C7E-8A8296113D59}"/>
              </a:ext>
            </a:extLst>
          </p:cNvPr>
          <p:cNvSpPr/>
          <p:nvPr/>
        </p:nvSpPr>
        <p:spPr>
          <a:xfrm>
            <a:off x="6096000" y="3217494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矩形 52">
            <a:extLst>
              <a:ext uri="{FF2B5EF4-FFF2-40B4-BE49-F238E27FC236}">
                <a16:creationId xmlns:a16="http://schemas.microsoft.com/office/drawing/2014/main" id="{CD54C287-AAEB-CE4F-B0F2-9A872AB2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3135191"/>
            <a:ext cx="4164217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Create and manage all the Enterprises in each network location;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03CB414-922B-B245-A8A8-804C5177BE6F}"/>
              </a:ext>
            </a:extLst>
          </p:cNvPr>
          <p:cNvSpPr/>
          <p:nvPr/>
        </p:nvSpPr>
        <p:spPr>
          <a:xfrm>
            <a:off x="6096000" y="4080705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矩形 52">
            <a:extLst>
              <a:ext uri="{FF2B5EF4-FFF2-40B4-BE49-F238E27FC236}">
                <a16:creationId xmlns:a16="http://schemas.microsoft.com/office/drawing/2014/main" id="{DF73389D-E2AE-464E-B412-E28DFA81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3998402"/>
            <a:ext cx="4164217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Create and manage all the manager account for each enterprise;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76A06B6-E0F7-4D43-A8C4-4DCE4427515B}"/>
              </a:ext>
            </a:extLst>
          </p:cNvPr>
          <p:cNvSpPr/>
          <p:nvPr/>
        </p:nvSpPr>
        <p:spPr>
          <a:xfrm>
            <a:off x="6096000" y="4964408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52">
            <a:extLst>
              <a:ext uri="{FF2B5EF4-FFF2-40B4-BE49-F238E27FC236}">
                <a16:creationId xmlns:a16="http://schemas.microsoft.com/office/drawing/2014/main" id="{DE8C55BB-1ED3-DD48-B49D-75827B23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4882105"/>
            <a:ext cx="4164217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View all the account information for different manager in different enterprise;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6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A252C6-71A0-7744-B729-4285DC11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C70ACD1B-6059-D54A-A3E4-92705C80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0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2059216C-43C0-3340-83ED-67A607FE1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6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05A35408-B83C-A443-BBE0-3E10C65CBB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48507" y="3530564"/>
            <a:ext cx="1323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2263" y="3544632"/>
            <a:ext cx="145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50986" y="3544632"/>
            <a:ext cx="1394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37945" y="3558920"/>
            <a:ext cx="139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159087" y="4524894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548172" y="4538962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951103" y="4545548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368544" y="4559616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510951" y="4840820"/>
            <a:ext cx="216846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Problem Statement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3758654" y="4945243"/>
            <a:ext cx="237245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Approach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6168987" y="4950183"/>
            <a:ext cx="23581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Object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Model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484280" y="4945243"/>
            <a:ext cx="250489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Use Cases &amp; Screenshots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BB565B-1461-934F-A932-12E50ACDBACB}"/>
              </a:ext>
            </a:extLst>
          </p:cNvPr>
          <p:cNvSpPr/>
          <p:nvPr/>
        </p:nvSpPr>
        <p:spPr>
          <a:xfrm>
            <a:off x="0" y="862681"/>
            <a:ext cx="12143771" cy="1908795"/>
          </a:xfrm>
          <a:prstGeom prst="rect">
            <a:avLst/>
          </a:prstGeom>
          <a:solidFill>
            <a:srgbClr val="5A7DA2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26920" y="1391421"/>
            <a:ext cx="3689930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9" grpId="0"/>
      <p:bldP spid="20" grpId="0"/>
      <p:bldP spid="21" grpId="0"/>
      <p:bldP spid="22" grpId="0"/>
      <p:bldP spid="2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423B6FD1-2125-2F4E-9C95-CB24B02F3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r="31218"/>
          <a:stretch>
            <a:fillRect/>
          </a:stretch>
        </p:blipFill>
        <p:spPr>
          <a:xfrm>
            <a:off x="7075714" y="201386"/>
            <a:ext cx="4823661" cy="6455228"/>
          </a:xfrm>
          <a:prstGeom prst="rect">
            <a:avLst/>
          </a:prstGeom>
        </p:spPr>
      </p:pic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2A3D2654-5C78-6143-84AB-53B93CE4614B}"/>
              </a:ext>
            </a:extLst>
          </p:cNvPr>
          <p:cNvCxnSpPr/>
          <p:nvPr/>
        </p:nvCxnSpPr>
        <p:spPr>
          <a:xfrm>
            <a:off x="849085" y="1475288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D7BAF2-77DF-AC43-8E71-9E38414E1CCE}"/>
              </a:ext>
            </a:extLst>
          </p:cNvPr>
          <p:cNvSpPr txBox="1"/>
          <p:nvPr/>
        </p:nvSpPr>
        <p:spPr>
          <a:xfrm>
            <a:off x="773251" y="770544"/>
            <a:ext cx="2710178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Rescue Center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CCCBD5-7B16-5949-A2A3-DD38AED114E7}"/>
              </a:ext>
            </a:extLst>
          </p:cNvPr>
          <p:cNvSpPr/>
          <p:nvPr/>
        </p:nvSpPr>
        <p:spPr>
          <a:xfrm>
            <a:off x="849085" y="194996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52">
            <a:extLst>
              <a:ext uri="{FF2B5EF4-FFF2-40B4-BE49-F238E27FC236}">
                <a16:creationId xmlns:a16="http://schemas.microsoft.com/office/drawing/2014/main" id="{59D5CB63-AA32-1442-A55E-E506E5CB8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1867659"/>
            <a:ext cx="4823661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Login as a manager role or an employee role;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0F82F5-D29B-F34A-8532-C3DB8E87F36B}"/>
              </a:ext>
            </a:extLst>
          </p:cNvPr>
          <p:cNvSpPr/>
          <p:nvPr/>
        </p:nvSpPr>
        <p:spPr>
          <a:xfrm>
            <a:off x="849085" y="2450988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52">
            <a:extLst>
              <a:ext uri="{FF2B5EF4-FFF2-40B4-BE49-F238E27FC236}">
                <a16:creationId xmlns:a16="http://schemas.microsoft.com/office/drawing/2014/main" id="{0479223B-9474-0A4C-96DE-64E7D187D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2368685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 manager, I can create, edit or even delete an employee in the rescue center;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9629B31-CBC6-2A45-91DB-0B952AC7AEC3}"/>
              </a:ext>
            </a:extLst>
          </p:cNvPr>
          <p:cNvSpPr/>
          <p:nvPr/>
        </p:nvSpPr>
        <p:spPr>
          <a:xfrm>
            <a:off x="849085" y="3314199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矩形 52">
            <a:extLst>
              <a:ext uri="{FF2B5EF4-FFF2-40B4-BE49-F238E27FC236}">
                <a16:creationId xmlns:a16="http://schemas.microsoft.com/office/drawing/2014/main" id="{DDBAE9E9-3545-6F4D-A9A1-023D46DD1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3231896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I can create, view or delete a stray animal;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32A3DD1-738B-A643-860D-5ADAE2E865D6}"/>
              </a:ext>
            </a:extLst>
          </p:cNvPr>
          <p:cNvSpPr/>
          <p:nvPr/>
        </p:nvSpPr>
        <p:spPr>
          <a:xfrm>
            <a:off x="849085" y="419790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矩形 52">
            <a:extLst>
              <a:ext uri="{FF2B5EF4-FFF2-40B4-BE49-F238E27FC236}">
                <a16:creationId xmlns:a16="http://schemas.microsoft.com/office/drawing/2014/main" id="{F0B38582-6F41-7346-B4C5-EBB7A216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4115599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I can choose stray animal with disease</a:t>
            </a:r>
            <a:r>
              <a:rPr lang="zh-CN" altLang="en-US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and sent to the best pet hospital;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0EDD4DE-58AC-EA4E-B50D-9FE2D6CF9424}"/>
              </a:ext>
            </a:extLst>
          </p:cNvPr>
          <p:cNvSpPr/>
          <p:nvPr/>
        </p:nvSpPr>
        <p:spPr>
          <a:xfrm>
            <a:off x="849085" y="5023163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矩形 52">
            <a:extLst>
              <a:ext uri="{FF2B5EF4-FFF2-40B4-BE49-F238E27FC236}">
                <a16:creationId xmlns:a16="http://schemas.microsoft.com/office/drawing/2014/main" id="{0AB3F293-29BC-B245-84D2-7424087A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4940860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I can manage adopter request by choosing reject or accept;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7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D9FFFD73-C299-5047-B51D-9EABB7C5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5A285E52-5A8C-5542-BF3D-B8FD2F4C6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9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28AEE98A-7989-AD4F-AD63-002FDB3C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1F0028DE-8240-F246-89BF-DF51A70DC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8231D47A-D619-2C48-8185-7D854326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096000" y="1595030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" y="362578"/>
            <a:ext cx="4869483" cy="61680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6020166" y="890286"/>
            <a:ext cx="2231205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Pet Hospital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AA23C60-9D57-924B-9B41-801BDFEE2BD3}"/>
              </a:ext>
            </a:extLst>
          </p:cNvPr>
          <p:cNvSpPr/>
          <p:nvPr/>
        </p:nvSpPr>
        <p:spPr>
          <a:xfrm>
            <a:off x="6096000" y="214754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矩形 52">
            <a:extLst>
              <a:ext uri="{FF2B5EF4-FFF2-40B4-BE49-F238E27FC236}">
                <a16:creationId xmlns:a16="http://schemas.microsoft.com/office/drawing/2014/main" id="{4F23FFA8-4EC8-A14F-89F3-140AA8FA0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2065239"/>
            <a:ext cx="4823661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Login as a manager role or an employee role;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921B21-ADD9-A84B-AB8E-B38B10951FCC}"/>
              </a:ext>
            </a:extLst>
          </p:cNvPr>
          <p:cNvSpPr/>
          <p:nvPr/>
        </p:nvSpPr>
        <p:spPr>
          <a:xfrm>
            <a:off x="6096000" y="2648568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矩形 52">
            <a:extLst>
              <a:ext uri="{FF2B5EF4-FFF2-40B4-BE49-F238E27FC236}">
                <a16:creationId xmlns:a16="http://schemas.microsoft.com/office/drawing/2014/main" id="{E28BC77B-A50F-E242-B2E8-0A51C6D03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2566265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 manager, I can create, edit or even delete an employee in the pet hospital;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9BBF8AF-CEF8-4444-980E-2C2A8C6265C9}"/>
              </a:ext>
            </a:extLst>
          </p:cNvPr>
          <p:cNvSpPr/>
          <p:nvPr/>
        </p:nvSpPr>
        <p:spPr>
          <a:xfrm>
            <a:off x="6096000" y="3511779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矩形 52">
            <a:extLst>
              <a:ext uri="{FF2B5EF4-FFF2-40B4-BE49-F238E27FC236}">
                <a16:creationId xmlns:a16="http://schemas.microsoft.com/office/drawing/2014/main" id="{5783EEF6-C5B8-6A43-A060-36B17E20F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3429476"/>
            <a:ext cx="4648540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 manager, I can create and change hospital capacity and success rate;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E439720-B6E0-2A44-A18D-EC1E490237C3}"/>
              </a:ext>
            </a:extLst>
          </p:cNvPr>
          <p:cNvSpPr/>
          <p:nvPr/>
        </p:nvSpPr>
        <p:spPr>
          <a:xfrm>
            <a:off x="6096000" y="439548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矩形 52">
            <a:extLst>
              <a:ext uri="{FF2B5EF4-FFF2-40B4-BE49-F238E27FC236}">
                <a16:creationId xmlns:a16="http://schemas.microsoft.com/office/drawing/2014/main" id="{8E8DF1DB-59CD-4D42-9BB9-0587E0B3B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4313179"/>
            <a:ext cx="4648540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I</a:t>
            </a:r>
            <a:r>
              <a:rPr lang="zh-CN" altLang="en-US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can accept or reject the stray animal sent from the rescue center and cure them with particular success rate;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1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864F72-9FB1-2C47-A458-C1696E04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8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E6738F58-979C-B748-A0F1-D54F71A0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BD867C0C-4ECF-4943-B826-46F9D5A1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7340" y="828034"/>
            <a:ext cx="12191999" cy="2185284"/>
          </a:xfrm>
          <a:prstGeom prst="rect">
            <a:avLst/>
          </a:prstGeom>
          <a:solidFill>
            <a:srgbClr val="5A7DA2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397" y="1793392"/>
            <a:ext cx="12014523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012908" y="857234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D34DD6C2-364B-3742-AE72-A522632F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7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83D8E654-E5F6-D940-9F3F-2EBDDBF9E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9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r="31218"/>
          <a:stretch>
            <a:fillRect/>
          </a:stretch>
        </p:blipFill>
        <p:spPr>
          <a:xfrm>
            <a:off x="7075714" y="201386"/>
            <a:ext cx="4823661" cy="6455228"/>
          </a:xfrm>
          <a:prstGeom prst="rect">
            <a:avLst/>
          </a:prstGeom>
        </p:spPr>
      </p:pic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2A3D2654-5C78-6143-84AB-53B93CE4614B}"/>
              </a:ext>
            </a:extLst>
          </p:cNvPr>
          <p:cNvCxnSpPr/>
          <p:nvPr/>
        </p:nvCxnSpPr>
        <p:spPr>
          <a:xfrm>
            <a:off x="849085" y="1475288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D7BAF2-77DF-AC43-8E71-9E38414E1CCE}"/>
              </a:ext>
            </a:extLst>
          </p:cNvPr>
          <p:cNvSpPr txBox="1"/>
          <p:nvPr/>
        </p:nvSpPr>
        <p:spPr>
          <a:xfrm>
            <a:off x="773251" y="770544"/>
            <a:ext cx="2710178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Adopter Center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CCCBD5-7B16-5949-A2A3-DD38AED114E7}"/>
              </a:ext>
            </a:extLst>
          </p:cNvPr>
          <p:cNvSpPr/>
          <p:nvPr/>
        </p:nvSpPr>
        <p:spPr>
          <a:xfrm>
            <a:off x="849085" y="2156790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矩形 52">
            <a:extLst>
              <a:ext uri="{FF2B5EF4-FFF2-40B4-BE49-F238E27FC236}">
                <a16:creationId xmlns:a16="http://schemas.microsoft.com/office/drawing/2014/main" id="{59D5CB63-AA32-1442-A55E-E506E5CB8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2074487"/>
            <a:ext cx="5071734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Login as a manager role or an employee role;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50F82F5-D29B-F34A-8532-C3DB8E87F36B}"/>
              </a:ext>
            </a:extLst>
          </p:cNvPr>
          <p:cNvSpPr/>
          <p:nvPr/>
        </p:nvSpPr>
        <p:spPr>
          <a:xfrm>
            <a:off x="849085" y="2657816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52">
            <a:extLst>
              <a:ext uri="{FF2B5EF4-FFF2-40B4-BE49-F238E27FC236}">
                <a16:creationId xmlns:a16="http://schemas.microsoft.com/office/drawing/2014/main" id="{0479223B-9474-0A4C-96DE-64E7D187D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8" y="2575513"/>
            <a:ext cx="5071735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 manager, I can create, edit or even delete an employee in the adopter center;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9629B31-CBC6-2A45-91DB-0B952AC7AEC3}"/>
              </a:ext>
            </a:extLst>
          </p:cNvPr>
          <p:cNvSpPr/>
          <p:nvPr/>
        </p:nvSpPr>
        <p:spPr>
          <a:xfrm>
            <a:off x="849085" y="3521027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矩形 52">
            <a:extLst>
              <a:ext uri="{FF2B5EF4-FFF2-40B4-BE49-F238E27FC236}">
                <a16:creationId xmlns:a16="http://schemas.microsoft.com/office/drawing/2014/main" id="{DDBAE9E9-3545-6F4D-A9A1-023D46DD1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9" y="3438724"/>
            <a:ext cx="5071736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I can view the request sent from the adopter;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32A3DD1-738B-A643-860D-5ADAE2E865D6}"/>
              </a:ext>
            </a:extLst>
          </p:cNvPr>
          <p:cNvSpPr/>
          <p:nvPr/>
        </p:nvSpPr>
        <p:spPr>
          <a:xfrm>
            <a:off x="849085" y="4404730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矩形 52">
            <a:extLst>
              <a:ext uri="{FF2B5EF4-FFF2-40B4-BE49-F238E27FC236}">
                <a16:creationId xmlns:a16="http://schemas.microsoft.com/office/drawing/2014/main" id="{F0B38582-6F41-7346-B4C5-EBB7A216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88" y="4322427"/>
            <a:ext cx="5071737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employee, after the judgment of whether the adopter could adopt the stray animal, I can approve or reject the requirement; 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5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8AE523EB-24B3-4F4D-BAC7-C90D919F3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83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D80B25A5-0BE9-4742-B1C5-1A5822A9C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6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2"/>
          <a:stretch>
            <a:fillRect/>
          </a:stretch>
        </p:blipFill>
        <p:spPr>
          <a:xfrm>
            <a:off x="304799" y="266700"/>
            <a:ext cx="4985657" cy="6324600"/>
          </a:xfrm>
          <a:prstGeom prst="rect">
            <a:avLst/>
          </a:prstGeom>
        </p:spPr>
      </p:pic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B1153B98-8F6B-2C4F-9CBE-AE7380A3D1C5}"/>
              </a:ext>
            </a:extLst>
          </p:cNvPr>
          <p:cNvCxnSpPr/>
          <p:nvPr/>
        </p:nvCxnSpPr>
        <p:spPr>
          <a:xfrm>
            <a:off x="6096000" y="1595030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AAD7E59-CCBD-F14C-8A40-17C478412873}"/>
              </a:ext>
            </a:extLst>
          </p:cNvPr>
          <p:cNvSpPr txBox="1"/>
          <p:nvPr/>
        </p:nvSpPr>
        <p:spPr>
          <a:xfrm>
            <a:off x="6020166" y="890286"/>
            <a:ext cx="2231205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Adopter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525C71-58B0-DF48-97A5-F06C4675CFFB}"/>
              </a:ext>
            </a:extLst>
          </p:cNvPr>
          <p:cNvSpPr/>
          <p:nvPr/>
        </p:nvSpPr>
        <p:spPr>
          <a:xfrm>
            <a:off x="6096000" y="214754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52">
            <a:extLst>
              <a:ext uri="{FF2B5EF4-FFF2-40B4-BE49-F238E27FC236}">
                <a16:creationId xmlns:a16="http://schemas.microsoft.com/office/drawing/2014/main" id="{325F3956-34FA-4943-B495-984DE065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2065239"/>
            <a:ext cx="4985657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Create an account to login to the adopter panel based on existing adopter center;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0A60CCE-08F6-B945-815C-B1BE7F1B971E}"/>
              </a:ext>
            </a:extLst>
          </p:cNvPr>
          <p:cNvSpPr/>
          <p:nvPr/>
        </p:nvSpPr>
        <p:spPr>
          <a:xfrm>
            <a:off x="6096000" y="2995593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矩形 52">
            <a:extLst>
              <a:ext uri="{FF2B5EF4-FFF2-40B4-BE49-F238E27FC236}">
                <a16:creationId xmlns:a16="http://schemas.microsoft.com/office/drawing/2014/main" id="{1728B370-A715-DF47-8250-E489CA0F0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2913290"/>
            <a:ext cx="4888025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Add more personal information to create a waiting status for adopting stray animals;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6F18853-A409-0845-BED5-DE9BB1F44A38}"/>
              </a:ext>
            </a:extLst>
          </p:cNvPr>
          <p:cNvSpPr/>
          <p:nvPr/>
        </p:nvSpPr>
        <p:spPr>
          <a:xfrm>
            <a:off x="6096001" y="4403450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矩形 52">
            <a:extLst>
              <a:ext uri="{FF2B5EF4-FFF2-40B4-BE49-F238E27FC236}">
                <a16:creationId xmlns:a16="http://schemas.microsoft.com/office/drawing/2014/main" id="{A046EFEB-C3D7-2848-B2BB-535767146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4321147"/>
            <a:ext cx="4888025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Adopt target stray animal, after getting the permission from the adopter center;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9F25C50-9756-9F48-B12D-8A9E7233F7E5}"/>
              </a:ext>
            </a:extLst>
          </p:cNvPr>
          <p:cNvSpPr/>
          <p:nvPr/>
        </p:nvSpPr>
        <p:spPr>
          <a:xfrm>
            <a:off x="6096000" y="3879296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矩形 52">
            <a:extLst>
              <a:ext uri="{FF2B5EF4-FFF2-40B4-BE49-F238E27FC236}">
                <a16:creationId xmlns:a16="http://schemas.microsoft.com/office/drawing/2014/main" id="{7F7E77E2-AA9B-2F4A-9A4E-789C1A39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4" y="3796993"/>
            <a:ext cx="4888024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View all the details of the stray animals;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97C79A-CF5C-6F44-8AC1-8FB84587682B}"/>
              </a:ext>
            </a:extLst>
          </p:cNvPr>
          <p:cNvSpPr/>
          <p:nvPr/>
        </p:nvSpPr>
        <p:spPr>
          <a:xfrm>
            <a:off x="6096000" y="5205097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52">
            <a:extLst>
              <a:ext uri="{FF2B5EF4-FFF2-40B4-BE49-F238E27FC236}">
                <a16:creationId xmlns:a16="http://schemas.microsoft.com/office/drawing/2014/main" id="{BBD1813A-8399-DA44-8E7B-CFEDA7D0B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003" y="5122794"/>
            <a:ext cx="4888025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See all the adopted stray animals that the adopter already have;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0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C437C815-2E34-6940-8592-48AA3AD3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24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1E8C259A-5C23-AB43-A82A-AB67A6CF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5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, 小狗&#10;&#10;&#10;&#10;自动生成的说明">
            <a:extLst>
              <a:ext uri="{FF2B5EF4-FFF2-40B4-BE49-F238E27FC236}">
                <a16:creationId xmlns:a16="http://schemas.microsoft.com/office/drawing/2014/main" id="{F094BDA8-6F96-384E-8DC6-8C8086BBB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423BA3D0-648C-A946-91D9-18D0DF96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9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2"/>
          <a:stretch>
            <a:fillRect/>
          </a:stretch>
        </p:blipFill>
        <p:spPr>
          <a:xfrm>
            <a:off x="6586780" y="0"/>
            <a:ext cx="5275273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1404284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Problem Statement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0" y="2000816"/>
            <a:ext cx="168691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2"/>
          <p:cNvSpPr txBox="1"/>
          <p:nvPr/>
        </p:nvSpPr>
        <p:spPr>
          <a:xfrm flipH="1">
            <a:off x="0" y="2379128"/>
            <a:ext cx="6400800" cy="280948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With the growing number of </a:t>
            </a:r>
            <a:r>
              <a:rPr lang="en-US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stray animals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the rescue measures for them has gradually become a problem that requires more social attentions.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</a:t>
            </a:r>
            <a:r>
              <a:rPr lang="en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problems can be roughly divided into following </a:t>
            </a:r>
            <a:r>
              <a:rPr lang="en" altLang="zh-CN" sz="2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three</a:t>
            </a:r>
            <a:r>
              <a:rPr lang="en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parts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endParaRPr lang="zh-CN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924335" y="1660344"/>
            <a:ext cx="102288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53" y="344994"/>
            <a:ext cx="4869483" cy="61680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848501" y="955600"/>
            <a:ext cx="3777928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Additional Functions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AA23C60-9D57-924B-9B41-801BDFEE2BD3}"/>
              </a:ext>
            </a:extLst>
          </p:cNvPr>
          <p:cNvSpPr/>
          <p:nvPr/>
        </p:nvSpPr>
        <p:spPr>
          <a:xfrm>
            <a:off x="848501" y="2071342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矩形 52">
            <a:extLst>
              <a:ext uri="{FF2B5EF4-FFF2-40B4-BE49-F238E27FC236}">
                <a16:creationId xmlns:a16="http://schemas.microsoft.com/office/drawing/2014/main" id="{4F23FFA8-4EC8-A14F-89F3-140AA8FA0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1989039"/>
            <a:ext cx="4823661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adopter, I need to verify my E-mail address by inputting the verify code sent to my E-mail to register detail information;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7318F5-54AB-624B-95B1-8842C2C55DB6}"/>
              </a:ext>
            </a:extLst>
          </p:cNvPr>
          <p:cNvSpPr/>
          <p:nvPr/>
        </p:nvSpPr>
        <p:spPr>
          <a:xfrm>
            <a:off x="848501" y="3273454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矩形 52">
            <a:extLst>
              <a:ext uri="{FF2B5EF4-FFF2-40B4-BE49-F238E27FC236}">
                <a16:creationId xmlns:a16="http://schemas.microsoft.com/office/drawing/2014/main" id="{0E757A6D-FDAE-D748-A5E0-0670785F3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3191151"/>
            <a:ext cx="4823661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adopter, if I am wondering whether I could adopt some particular species, I can search it by clicking embedded Wikipedia first;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1C51B86-8F57-324B-A2EF-16B60EFCF01E}"/>
              </a:ext>
            </a:extLst>
          </p:cNvPr>
          <p:cNvSpPr/>
          <p:nvPr/>
        </p:nvSpPr>
        <p:spPr>
          <a:xfrm>
            <a:off x="848501" y="4543987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矩形 52">
            <a:extLst>
              <a:ext uri="{FF2B5EF4-FFF2-40B4-BE49-F238E27FC236}">
                <a16:creationId xmlns:a16="http://schemas.microsoft.com/office/drawing/2014/main" id="{9D0743AB-4B06-CF46-A652-7051D470B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4461684"/>
            <a:ext cx="4823661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As an adopter, if I am not sure where my target stray animal or rescue center is, I can search it on the google map to confirm the location;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CD67E83-E1E3-0A40-80C6-AD46912A977A}"/>
              </a:ext>
            </a:extLst>
          </p:cNvPr>
          <p:cNvSpPr/>
          <p:nvPr/>
        </p:nvSpPr>
        <p:spPr>
          <a:xfrm>
            <a:off x="848501" y="5896823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矩形 52">
            <a:extLst>
              <a:ext uri="{FF2B5EF4-FFF2-40B4-BE49-F238E27FC236}">
                <a16:creationId xmlns:a16="http://schemas.microsoft.com/office/drawing/2014/main" id="{1DFEAD2E-2B9A-6742-80BC-A28F5D500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5814520"/>
            <a:ext cx="4823661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Adding a google button as a tool bar;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9495CF42-99AA-ED49-A983-A5691F62F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" y="0"/>
            <a:ext cx="1168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1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22184"/>
          <a:stretch>
            <a:fillRect/>
          </a:stretch>
        </p:blipFill>
        <p:spPr>
          <a:xfrm>
            <a:off x="0" y="0"/>
            <a:ext cx="12192000" cy="510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FBE92F-915A-D849-87D9-44FFE475A1B3}"/>
              </a:ext>
            </a:extLst>
          </p:cNvPr>
          <p:cNvSpPr/>
          <p:nvPr/>
        </p:nvSpPr>
        <p:spPr>
          <a:xfrm>
            <a:off x="947058" y="3886566"/>
            <a:ext cx="4942114" cy="2442667"/>
          </a:xfrm>
          <a:prstGeom prst="rect">
            <a:avLst/>
          </a:prstGeom>
          <a:solidFill>
            <a:srgbClr val="5A7DA2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1380B3-BF15-454D-9986-985560C7771F}"/>
              </a:ext>
            </a:extLst>
          </p:cNvPr>
          <p:cNvSpPr txBox="1"/>
          <p:nvPr/>
        </p:nvSpPr>
        <p:spPr>
          <a:xfrm>
            <a:off x="1627621" y="4646234"/>
            <a:ext cx="3580987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8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>
            <a:extLst>
              <a:ext uri="{FF2B5EF4-FFF2-40B4-BE49-F238E27FC236}">
                <a16:creationId xmlns:a16="http://schemas.microsoft.com/office/drawing/2014/main" id="{3B7AC510-EC14-3842-9E58-D4B441345163}"/>
              </a:ext>
            </a:extLst>
          </p:cNvPr>
          <p:cNvSpPr/>
          <p:nvPr/>
        </p:nvSpPr>
        <p:spPr>
          <a:xfrm>
            <a:off x="2005426" y="4052528"/>
            <a:ext cx="1489586" cy="1489586"/>
          </a:xfrm>
          <a:prstGeom prst="ellipse">
            <a:avLst/>
          </a:prstGeom>
          <a:solidFill>
            <a:srgbClr val="8497B0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8239C41-26C6-6640-B928-9767F5A8F10E}"/>
              </a:ext>
            </a:extLst>
          </p:cNvPr>
          <p:cNvSpPr txBox="1"/>
          <p:nvPr/>
        </p:nvSpPr>
        <p:spPr>
          <a:xfrm>
            <a:off x="2315140" y="4390834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71206A0-BD8A-194F-815B-2CB7DE160454}"/>
              </a:ext>
            </a:extLst>
          </p:cNvPr>
          <p:cNvSpPr/>
          <p:nvPr/>
        </p:nvSpPr>
        <p:spPr>
          <a:xfrm>
            <a:off x="5372978" y="4060811"/>
            <a:ext cx="1489586" cy="1489586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AFAC1E-BCED-EA42-8181-3A944F31FCCB}"/>
              </a:ext>
            </a:extLst>
          </p:cNvPr>
          <p:cNvSpPr txBox="1"/>
          <p:nvPr/>
        </p:nvSpPr>
        <p:spPr>
          <a:xfrm>
            <a:off x="5682692" y="4399117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FC71D038-A820-624D-B2B5-4AB70D502A01}"/>
              </a:ext>
            </a:extLst>
          </p:cNvPr>
          <p:cNvSpPr/>
          <p:nvPr/>
        </p:nvSpPr>
        <p:spPr>
          <a:xfrm>
            <a:off x="8711034" y="4090307"/>
            <a:ext cx="1489586" cy="1489586"/>
          </a:xfrm>
          <a:prstGeom prst="ellipse">
            <a:avLst/>
          </a:prstGeom>
          <a:solidFill>
            <a:srgbClr val="65A896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A7C7A93-0F4A-F241-84EF-B86A34F76F1F}"/>
              </a:ext>
            </a:extLst>
          </p:cNvPr>
          <p:cNvSpPr txBox="1"/>
          <p:nvPr/>
        </p:nvSpPr>
        <p:spPr>
          <a:xfrm>
            <a:off x="9020748" y="4428613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5" name="矩形 23">
            <a:extLst>
              <a:ext uri="{FF2B5EF4-FFF2-40B4-BE49-F238E27FC236}">
                <a16:creationId xmlns:a16="http://schemas.microsoft.com/office/drawing/2014/main" id="{01B67E3F-3E16-CC48-9773-165F7E6B1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44" y="1768758"/>
            <a:ext cx="3062456" cy="19019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Rescue Center</a:t>
            </a:r>
          </a:p>
          <a:p>
            <a:pPr algn="ctr">
              <a:lnSpc>
                <a:spcPct val="150000"/>
              </a:lnSpc>
            </a:pP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management of stray animals in the rescue center is not good enough to deal with different species.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4DC139A-E500-204A-B437-8EB1F8DB0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470" y="1680635"/>
            <a:ext cx="3062456" cy="2271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Adopter Center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Lack the review and screening process of the adopter information which results in inconvenient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information exchange.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0" name="矩形 23">
            <a:extLst>
              <a:ext uri="{FF2B5EF4-FFF2-40B4-BE49-F238E27FC236}">
                <a16:creationId xmlns:a16="http://schemas.microsoft.com/office/drawing/2014/main" id="{8E9C63BE-A733-8245-9B41-3254AA64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6896" y="1815797"/>
            <a:ext cx="3062456" cy="19037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 Hospital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sick stray animal can be sent to the hospital that is most suitable for it, the cure rate will be greatly improved.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74706D6-0FB8-3049-8356-7B881E39742F}"/>
              </a:ext>
            </a:extLst>
          </p:cNvPr>
          <p:cNvSpPr txBox="1"/>
          <p:nvPr/>
        </p:nvSpPr>
        <p:spPr>
          <a:xfrm>
            <a:off x="-2" y="625892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Problem Statement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62" name="直接连接符 3">
            <a:extLst>
              <a:ext uri="{FF2B5EF4-FFF2-40B4-BE49-F238E27FC236}">
                <a16:creationId xmlns:a16="http://schemas.microsoft.com/office/drawing/2014/main" id="{320DB39C-0D42-964E-92BA-9007B237D225}"/>
              </a:ext>
            </a:extLst>
          </p:cNvPr>
          <p:cNvCxnSpPr>
            <a:cxnSpLocks/>
          </p:cNvCxnSpPr>
          <p:nvPr/>
        </p:nvCxnSpPr>
        <p:spPr>
          <a:xfrm>
            <a:off x="-2" y="1256563"/>
            <a:ext cx="1686910" cy="0"/>
          </a:xfrm>
          <a:prstGeom prst="line">
            <a:avLst/>
          </a:prstGeom>
          <a:ln w="38100">
            <a:solidFill>
              <a:srgbClr val="65A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307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50" grpId="0"/>
      <p:bldP spid="52" grpId="0" animBg="1"/>
      <p:bldP spid="54" grpId="0"/>
      <p:bldP spid="55" grpId="0"/>
      <p:bldP spid="59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508D0CBC-8301-EC4A-A76C-BA885B5162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7340" y="770161"/>
            <a:ext cx="12191999" cy="2185284"/>
          </a:xfrm>
          <a:prstGeom prst="rect">
            <a:avLst/>
          </a:prstGeom>
          <a:solidFill>
            <a:srgbClr val="5A7DA2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7340" y="1751127"/>
            <a:ext cx="12192001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3D76ADB9-7B60-5C44-923C-7EFAC1E57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908" y="799361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3">
            <a:extLst>
              <a:ext uri="{FF2B5EF4-FFF2-40B4-BE49-F238E27FC236}">
                <a16:creationId xmlns:a16="http://schemas.microsoft.com/office/drawing/2014/main" id="{1C430BA7-32C8-FC49-99FF-EECF77F38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206" y="1882172"/>
            <a:ext cx="6681587" cy="40806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purpose of this project is to build a unified stray animal rescue system which combines the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rescue center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 hospital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adopter center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 together. 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doing so, the whole rescue process can be more convenient and mature, injured stray animals can be directly sent to the hospital which has higher success rate; adopters can also selectively adopt stray animals according to their personal circumstances.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200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2267C7-274D-5542-A0C0-88FC3F3B10ED}"/>
              </a:ext>
            </a:extLst>
          </p:cNvPr>
          <p:cNvSpPr txBox="1"/>
          <p:nvPr/>
        </p:nvSpPr>
        <p:spPr>
          <a:xfrm>
            <a:off x="0" y="895159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Approach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2F0B25-BAAD-3247-AFC5-0A810BD96153}"/>
              </a:ext>
            </a:extLst>
          </p:cNvPr>
          <p:cNvCxnSpPr>
            <a:cxnSpLocks/>
          </p:cNvCxnSpPr>
          <p:nvPr/>
        </p:nvCxnSpPr>
        <p:spPr>
          <a:xfrm>
            <a:off x="0" y="1525830"/>
            <a:ext cx="1686910" cy="0"/>
          </a:xfrm>
          <a:prstGeom prst="line">
            <a:avLst/>
          </a:prstGeom>
          <a:ln w="38100">
            <a:solidFill>
              <a:srgbClr val="65A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895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2">
            <a:extLst>
              <a:ext uri="{FF2B5EF4-FFF2-40B4-BE49-F238E27FC236}">
                <a16:creationId xmlns:a16="http://schemas.microsoft.com/office/drawing/2014/main" id="{FB94CEA3-6DB7-F646-B612-6CAC1D002046}"/>
              </a:ext>
            </a:extLst>
          </p:cNvPr>
          <p:cNvSpPr/>
          <p:nvPr/>
        </p:nvSpPr>
        <p:spPr bwMode="auto">
          <a:xfrm>
            <a:off x="5914030" y="3800307"/>
            <a:ext cx="2868041" cy="29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3D374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Based on transferring the request, the curing animal process, the adopter verify process, the adopt animal process will be realized. </a:t>
            </a:r>
            <a:r>
              <a:rPr lang="en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 order to improve the efficiency of information transmission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every enterprises maintains its own information queue.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3D3743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54DAD578-EE5C-8B4E-A957-759937C1B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228" y="3176254"/>
            <a:ext cx="23888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D374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Request Transfer &amp; 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Information Queue</a:t>
            </a:r>
          </a:p>
          <a:p>
            <a:pPr eaLnBrk="1" hangingPunct="1"/>
            <a:endParaRPr lang="en-US" altLang="zh-CN" sz="2000" dirty="0">
              <a:solidFill>
                <a:srgbClr val="3D3743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Open Sans Light" panose="020B0306030504020204" pitchFamily="34" charset="0"/>
            </a:endParaRPr>
          </a:p>
        </p:txBody>
      </p:sp>
      <p:sp>
        <p:nvSpPr>
          <p:cNvPr id="7" name="Rectangle 34">
            <a:extLst>
              <a:ext uri="{FF2B5EF4-FFF2-40B4-BE49-F238E27FC236}">
                <a16:creationId xmlns:a16="http://schemas.microsoft.com/office/drawing/2014/main" id="{28567234-7193-B841-A0DD-7788BCA7B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84" y="1333500"/>
            <a:ext cx="76049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12800" dirty="0">
                <a:solidFill>
                  <a:srgbClr val="3D374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1</a:t>
            </a:r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6380F301-9D5A-1D46-8E3F-173A6E2E5705}"/>
              </a:ext>
            </a:extLst>
          </p:cNvPr>
          <p:cNvSpPr/>
          <p:nvPr/>
        </p:nvSpPr>
        <p:spPr bwMode="auto">
          <a:xfrm>
            <a:off x="3266065" y="3725685"/>
            <a:ext cx="2566900" cy="1677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>
                <a:solidFill>
                  <a:srgbClr val="8497B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The waterfall model is a project development architecture, the development process is developed by designing a series of stages.</a:t>
            </a:r>
            <a:r>
              <a:rPr lang="en-US" altLang="zh-CN" sz="1400" dirty="0">
                <a:solidFill>
                  <a:srgbClr val="8497B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sz="1400" dirty="0">
              <a:solidFill>
                <a:srgbClr val="8497B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EC8132A6-D18A-9048-BD01-7B1BC314C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016" y="1333500"/>
            <a:ext cx="76049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12800" dirty="0">
                <a:solidFill>
                  <a:srgbClr val="8497B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2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1C25DF6C-3D4F-514A-863B-17E289492C89}"/>
              </a:ext>
            </a:extLst>
          </p:cNvPr>
          <p:cNvSpPr/>
          <p:nvPr/>
        </p:nvSpPr>
        <p:spPr bwMode="auto">
          <a:xfrm>
            <a:off x="318978" y="3800307"/>
            <a:ext cx="2686132" cy="1354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Use Facade pattern to reduce the coupling between different classes; and use Factory method pattern to gain good scalability.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BC3BCFD4-AA84-5A4F-8DC9-02665C65C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768" y="1333500"/>
            <a:ext cx="76049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12800"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3</a:t>
            </a: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3F47BF5C-F063-F74E-A3B7-1AA25BE58875}"/>
              </a:ext>
            </a:extLst>
          </p:cNvPr>
          <p:cNvSpPr/>
          <p:nvPr/>
        </p:nvSpPr>
        <p:spPr bwMode="auto">
          <a:xfrm>
            <a:off x="8903965" y="3704421"/>
            <a:ext cx="2741444" cy="1354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Top-down design and Bottom-up implementation, </a:t>
            </a:r>
            <a:r>
              <a:rPr lang="en" altLang="zh-CN" sz="1400" dirty="0">
                <a:solidFill>
                  <a:srgbClr val="7F7F7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reduce the development difficulty through structured processes.</a:t>
            </a:r>
            <a:endParaRPr lang="zh-CN" altLang="en-US" sz="1400" dirty="0">
              <a:solidFill>
                <a:srgbClr val="7F7F7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49E2590A-163A-3A4C-815C-EB6453361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7518" y="1333500"/>
            <a:ext cx="76049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12800" dirty="0">
                <a:solidFill>
                  <a:srgbClr val="7F7F7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14" name="Rectangle 33">
            <a:extLst>
              <a:ext uri="{FF2B5EF4-FFF2-40B4-BE49-F238E27FC236}">
                <a16:creationId xmlns:a16="http://schemas.microsoft.com/office/drawing/2014/main" id="{CB5D2463-1661-8C4E-8D14-3762FB64D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910" y="3332221"/>
            <a:ext cx="23612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8497B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Design Module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83D17684-2E3B-EC4B-A1F8-75880EB33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65" y="3332221"/>
            <a:ext cx="23612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OOD pattern 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283BC80A-0041-624A-806D-D7237BF55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3964" y="3314640"/>
            <a:ext cx="2863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7F7F7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Implementation Process</a:t>
            </a:r>
          </a:p>
        </p:txBody>
      </p:sp>
      <p:cxnSp>
        <p:nvCxnSpPr>
          <p:cNvPr id="17" name="直接连接符 3">
            <a:extLst>
              <a:ext uri="{FF2B5EF4-FFF2-40B4-BE49-F238E27FC236}">
                <a16:creationId xmlns:a16="http://schemas.microsoft.com/office/drawing/2014/main" id="{3545F6A7-44B9-1443-94D5-146C92AF07B4}"/>
              </a:ext>
            </a:extLst>
          </p:cNvPr>
          <p:cNvCxnSpPr>
            <a:cxnSpLocks/>
          </p:cNvCxnSpPr>
          <p:nvPr/>
        </p:nvCxnSpPr>
        <p:spPr>
          <a:xfrm>
            <a:off x="0" y="1329211"/>
            <a:ext cx="1686910" cy="0"/>
          </a:xfrm>
          <a:prstGeom prst="line">
            <a:avLst/>
          </a:prstGeom>
          <a:ln w="38100">
            <a:solidFill>
              <a:srgbClr val="65A8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F1F0DF8-53FD-524B-9B17-0B3545D4BAB7}"/>
              </a:ext>
            </a:extLst>
          </p:cNvPr>
          <p:cNvSpPr txBox="1"/>
          <p:nvPr/>
        </p:nvSpPr>
        <p:spPr>
          <a:xfrm>
            <a:off x="0" y="698540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Approach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978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小狗, 动物, 哺乳动物, 天空&#10;&#10;&#10;&#10;自动生成的说明">
            <a:extLst>
              <a:ext uri="{FF2B5EF4-FFF2-40B4-BE49-F238E27FC236}">
                <a16:creationId xmlns:a16="http://schemas.microsoft.com/office/drawing/2014/main" id="{09C07E35-D2FA-B64A-884E-CC83F74A7C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0"/>
            <a:ext cx="1220934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712287"/>
            <a:ext cx="12191999" cy="2185284"/>
          </a:xfrm>
          <a:prstGeom prst="rect">
            <a:avLst/>
          </a:prstGeom>
          <a:solidFill>
            <a:srgbClr val="5A7DA2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748" y="1548011"/>
            <a:ext cx="12192000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Model</a:t>
            </a:r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B77BDB73-EED1-B54C-9B82-C227AE72A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249" y="741487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149716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64EC244A-911C-4CE2-B398-7FD7A292B864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890</Words>
  <Application>Microsoft Macintosh PowerPoint</Application>
  <PresentationFormat>宽屏</PresentationFormat>
  <Paragraphs>107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等线 Light</vt:lpstr>
      <vt:lpstr>华文新魏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Mibin Zhu</dc:creator>
  <cp:lastModifiedBy>Mibin Zhu</cp:lastModifiedBy>
  <cp:revision>33</cp:revision>
  <dcterms:created xsi:type="dcterms:W3CDTF">2018-12-09T22:03:12Z</dcterms:created>
  <dcterms:modified xsi:type="dcterms:W3CDTF">2018-12-10T04:31:44Z</dcterms:modified>
</cp:coreProperties>
</file>